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6"/>
  </p:notesMasterIdLst>
  <p:handoutMasterIdLst>
    <p:handoutMasterId r:id="rId27"/>
  </p:handoutMasterIdLst>
  <p:sldIdLst>
    <p:sldId id="256" r:id="rId2"/>
    <p:sldId id="257" r:id="rId3"/>
    <p:sldId id="258" r:id="rId4"/>
    <p:sldId id="271" r:id="rId5"/>
    <p:sldId id="259" r:id="rId6"/>
    <p:sldId id="260" r:id="rId7"/>
    <p:sldId id="261" r:id="rId8"/>
    <p:sldId id="277" r:id="rId9"/>
    <p:sldId id="262" r:id="rId10"/>
    <p:sldId id="276" r:id="rId11"/>
    <p:sldId id="264" r:id="rId12"/>
    <p:sldId id="272" r:id="rId13"/>
    <p:sldId id="263" r:id="rId14"/>
    <p:sldId id="266" r:id="rId15"/>
    <p:sldId id="265" r:id="rId16"/>
    <p:sldId id="273" r:id="rId17"/>
    <p:sldId id="267" r:id="rId18"/>
    <p:sldId id="268" r:id="rId19"/>
    <p:sldId id="274" r:id="rId20"/>
    <p:sldId id="275" r:id="rId21"/>
    <p:sldId id="278" r:id="rId22"/>
    <p:sldId id="279" r:id="rId23"/>
    <p:sldId id="280" r:id="rId24"/>
    <p:sldId id="281" r:id="rId25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3" d="100"/>
          <a:sy n="73" d="100"/>
        </p:scale>
        <p:origin x="61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notesMaster" Target="notesMasters/notesMaster1.xml"/><Relationship Id="rId27" Type="http://schemas.openxmlformats.org/officeDocument/2006/relationships/handoutMaster" Target="handoutMasters/handoutMaster1.xml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s-CO" smtClean="0"/>
              <a:t>Modelacion Computacional</a:t>
            </a:r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s-CO" smtClean="0"/>
              <a:t>8/06/2016</a:t>
            </a:r>
            <a:endParaRPr lang="es-CO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50B069-4E90-408A-B898-E12BE3FCF847}" type="slidenum">
              <a:rPr lang="es-CO" smtClean="0"/>
              <a:t>‹Nr.›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214349811"/>
      </p:ext>
    </p:extLst>
  </p:cSld>
  <p:clrMap bg1="lt1" tx1="dk1" bg2="lt2" tx2="dk2" accent1="accent1" accent2="accent2" accent3="accent3" accent4="accent4" accent5="accent5" accent6="accent6" hlink="hlink" folHlink="folHlink"/>
  <p:hf sldNum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s-CO" smtClean="0"/>
              <a:t>Modelacion Computacional</a:t>
            </a:r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s-CO" smtClean="0"/>
              <a:t>8/06/2016</a:t>
            </a:r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A4C28E-18A9-4F92-9C39-C0900377E984}" type="slidenum">
              <a:rPr lang="es-CO" smtClean="0"/>
              <a:t>‹Nr.›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22753090"/>
      </p:ext>
    </p:extLst>
  </p:cSld>
  <p:clrMap bg1="lt1" tx1="dk1" bg2="lt2" tx2="dk2" accent1="accent1" accent2="accent2" accent3="accent3" accent4="accent4" accent5="accent5" accent6="accent6" hlink="hlink" folHlink="folHlink"/>
  <p:hf sldNum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encabezad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s-CO" smtClean="0"/>
              <a:t>Modelacion Computacional</a:t>
            </a:r>
            <a:endParaRPr lang="es-CO"/>
          </a:p>
        </p:txBody>
      </p:sp>
      <p:sp>
        <p:nvSpPr>
          <p:cNvPr id="5" name="Marcador de fecha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es-CO" smtClean="0"/>
              <a:t>8/06/2016</a:t>
            </a:r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4296948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fecha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es-CO" smtClean="0"/>
              <a:t>8/06/2016</a:t>
            </a:r>
            <a:endParaRPr lang="es-CO"/>
          </a:p>
        </p:txBody>
      </p:sp>
      <p:sp>
        <p:nvSpPr>
          <p:cNvPr id="6" name="Marcador de encabezado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s-CO" smtClean="0"/>
              <a:t>Modelacion Computacional</a:t>
            </a:r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2873964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75A24A13-6EB2-42EC-93D4-0FD0B036F70E}" type="datetimeFigureOut">
              <a:rPr lang="es-CO" smtClean="0"/>
              <a:t>8/06/16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1F201701-855F-43F1-B0A0-B001B20558AE}" type="slidenum">
              <a:rPr lang="es-CO" smtClean="0"/>
              <a:t>‹Nr.›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95599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24A13-6EB2-42EC-93D4-0FD0B036F70E}" type="datetimeFigureOut">
              <a:rPr lang="es-CO" smtClean="0"/>
              <a:t>8/06/16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01701-855F-43F1-B0A0-B001B20558AE}" type="slidenum">
              <a:rPr lang="es-CO" smtClean="0"/>
              <a:t>‹Nr.›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681966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24A13-6EB2-42EC-93D4-0FD0B036F70E}" type="datetimeFigureOut">
              <a:rPr lang="es-CO" smtClean="0"/>
              <a:t>8/06/16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01701-855F-43F1-B0A0-B001B20558AE}" type="slidenum">
              <a:rPr lang="es-CO" smtClean="0"/>
              <a:t>‹Nr.›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8519277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24A13-6EB2-42EC-93D4-0FD0B036F70E}" type="datetimeFigureOut">
              <a:rPr lang="es-CO" smtClean="0"/>
              <a:t>8/06/16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01701-855F-43F1-B0A0-B001B20558AE}" type="slidenum">
              <a:rPr lang="es-CO" smtClean="0"/>
              <a:t>‹Nr.›</a:t>
            </a:fld>
            <a:endParaRPr lang="es-CO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2777688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24A13-6EB2-42EC-93D4-0FD0B036F70E}" type="datetimeFigureOut">
              <a:rPr lang="es-CO" smtClean="0"/>
              <a:t>8/06/16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01701-855F-43F1-B0A0-B001B20558AE}" type="slidenum">
              <a:rPr lang="es-CO" smtClean="0"/>
              <a:t>‹Nr.›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139892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24A13-6EB2-42EC-93D4-0FD0B036F70E}" type="datetimeFigureOut">
              <a:rPr lang="es-CO" smtClean="0"/>
              <a:t>8/06/16</a:t>
            </a:fld>
            <a:endParaRPr lang="es-C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01701-855F-43F1-B0A0-B001B20558AE}" type="slidenum">
              <a:rPr lang="es-CO" smtClean="0"/>
              <a:t>‹Nr.›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134677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24A13-6EB2-42EC-93D4-0FD0B036F70E}" type="datetimeFigureOut">
              <a:rPr lang="es-CO" smtClean="0"/>
              <a:t>8/06/16</a:t>
            </a:fld>
            <a:endParaRPr lang="es-C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01701-855F-43F1-B0A0-B001B20558AE}" type="slidenum">
              <a:rPr lang="es-CO" smtClean="0"/>
              <a:t>‹Nr.›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923832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24A13-6EB2-42EC-93D4-0FD0B036F70E}" type="datetimeFigureOut">
              <a:rPr lang="es-CO" smtClean="0"/>
              <a:t>8/06/16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01701-855F-43F1-B0A0-B001B20558AE}" type="slidenum">
              <a:rPr lang="es-CO" smtClean="0"/>
              <a:t>‹Nr.›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66720108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24A13-6EB2-42EC-93D4-0FD0B036F70E}" type="datetimeFigureOut">
              <a:rPr lang="es-CO" smtClean="0"/>
              <a:t>8/06/16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01701-855F-43F1-B0A0-B001B20558AE}" type="slidenum">
              <a:rPr lang="es-CO" smtClean="0"/>
              <a:t>‹Nr.›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951558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24A13-6EB2-42EC-93D4-0FD0B036F70E}" type="datetimeFigureOut">
              <a:rPr lang="es-CO" smtClean="0"/>
              <a:t>8/06/16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01701-855F-43F1-B0A0-B001B20558AE}" type="slidenum">
              <a:rPr lang="es-CO" smtClean="0"/>
              <a:t>‹Nr.›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9858620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24A13-6EB2-42EC-93D4-0FD0B036F70E}" type="datetimeFigureOut">
              <a:rPr lang="es-CO" smtClean="0"/>
              <a:t>8/06/16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01701-855F-43F1-B0A0-B001B20558AE}" type="slidenum">
              <a:rPr lang="es-CO" smtClean="0"/>
              <a:t>‹Nr.›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951637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24A13-6EB2-42EC-93D4-0FD0B036F70E}" type="datetimeFigureOut">
              <a:rPr lang="es-CO" smtClean="0"/>
              <a:t>8/06/16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01701-855F-43F1-B0A0-B001B20558AE}" type="slidenum">
              <a:rPr lang="es-CO" smtClean="0"/>
              <a:t>‹Nr.›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9636423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24A13-6EB2-42EC-93D4-0FD0B036F70E}" type="datetimeFigureOut">
              <a:rPr lang="es-CO" smtClean="0"/>
              <a:t>8/06/16</a:t>
            </a:fld>
            <a:endParaRPr lang="es-CO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01701-855F-43F1-B0A0-B001B20558AE}" type="slidenum">
              <a:rPr lang="es-CO" smtClean="0"/>
              <a:t>‹Nr.›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7118371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24A13-6EB2-42EC-93D4-0FD0B036F70E}" type="datetimeFigureOut">
              <a:rPr lang="es-CO" smtClean="0"/>
              <a:t>8/06/16</a:t>
            </a:fld>
            <a:endParaRPr lang="es-C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01701-855F-43F1-B0A0-B001B20558AE}" type="slidenum">
              <a:rPr lang="es-CO" smtClean="0"/>
              <a:t>‹Nr.›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9307750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24A13-6EB2-42EC-93D4-0FD0B036F70E}" type="datetimeFigureOut">
              <a:rPr lang="es-CO" smtClean="0"/>
              <a:t>8/06/16</a:t>
            </a:fld>
            <a:endParaRPr lang="es-CO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01701-855F-43F1-B0A0-B001B20558AE}" type="slidenum">
              <a:rPr lang="es-CO" smtClean="0"/>
              <a:t>‹Nr.›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2310296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24A13-6EB2-42EC-93D4-0FD0B036F70E}" type="datetimeFigureOut">
              <a:rPr lang="es-CO" smtClean="0"/>
              <a:t>8/06/16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01701-855F-43F1-B0A0-B001B20558AE}" type="slidenum">
              <a:rPr lang="es-CO" smtClean="0"/>
              <a:t>‹Nr.›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811076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24A13-6EB2-42EC-93D4-0FD0B036F70E}" type="datetimeFigureOut">
              <a:rPr lang="es-CO" smtClean="0"/>
              <a:t>8/06/16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01701-855F-43F1-B0A0-B001B20558AE}" type="slidenum">
              <a:rPr lang="es-CO" smtClean="0"/>
              <a:t>‹Nr.›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6105207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A24A13-6EB2-42EC-93D4-0FD0B036F70E}" type="datetimeFigureOut">
              <a:rPr lang="es-CO" smtClean="0"/>
              <a:t>8/06/16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201701-855F-43F1-B0A0-B001B20558AE}" type="slidenum">
              <a:rPr lang="es-CO" smtClean="0"/>
              <a:t>‹Nr.›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78895271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5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5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4" Type="http://schemas.openxmlformats.org/officeDocument/2006/relationships/image" Target="../media/image54.png"/><Relationship Id="rId5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.png"/><Relationship Id="rId3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s-CO" dirty="0" smtClean="0"/>
              <a:t>Análisis comparativo de los esfuerzos y desplazamientos sobre una masa de suelo</a:t>
            </a:r>
            <a:endParaRPr lang="es-CO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673748"/>
          </a:xfrm>
        </p:spPr>
        <p:txBody>
          <a:bodyPr/>
          <a:lstStyle/>
          <a:p>
            <a:pPr algn="ctr"/>
            <a:r>
              <a:rPr lang="es-CO" dirty="0"/>
              <a:t>José Julián </a:t>
            </a:r>
            <a:r>
              <a:rPr lang="es-CO" dirty="0" smtClean="0"/>
              <a:t>rincón – </a:t>
            </a:r>
            <a:r>
              <a:rPr lang="es-CO" dirty="0" err="1" smtClean="0"/>
              <a:t>lina</a:t>
            </a:r>
            <a:r>
              <a:rPr lang="es-CO" dirty="0" smtClean="0"/>
              <a:t> otalvaro – andres felipe perez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849167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9739" y="886470"/>
            <a:ext cx="4001542" cy="2522936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7133" y="887231"/>
            <a:ext cx="4001542" cy="252217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9739" y="3667777"/>
            <a:ext cx="3997975" cy="2458703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7133" y="3667777"/>
            <a:ext cx="4001542" cy="2523950"/>
          </a:xfrm>
          <a:prstGeom prst="rect">
            <a:avLst/>
          </a:prstGeom>
        </p:spPr>
      </p:pic>
      <p:sp>
        <p:nvSpPr>
          <p:cNvPr id="8" name="CuadroTexto 7"/>
          <p:cNvSpPr txBox="1"/>
          <p:nvPr/>
        </p:nvSpPr>
        <p:spPr>
          <a:xfrm>
            <a:off x="10208612" y="6125963"/>
            <a:ext cx="1969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 smtClean="0"/>
              <a:t>Carga </a:t>
            </a:r>
            <a:r>
              <a:rPr lang="en-US" dirty="0" smtClean="0"/>
              <a:t>Dis</a:t>
            </a:r>
            <a:r>
              <a:rPr lang="es-ES" dirty="0" err="1" smtClean="0"/>
              <a:t>tribuida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375613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-v</a:t>
            </a:r>
            <a:endParaRPr lang="es-CO" dirty="0"/>
          </a:p>
        </p:txBody>
      </p:sp>
      <p:pic>
        <p:nvPicPr>
          <p:cNvPr id="4" name="Marcador de contenido 3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60354" y="618518"/>
            <a:ext cx="3866684" cy="2184506"/>
          </a:xfrm>
          <a:prstGeom prst="rect">
            <a:avLst/>
          </a:prstGeom>
        </p:spPr>
      </p:pic>
      <p:pic>
        <p:nvPicPr>
          <p:cNvPr id="5" name="Imagen 4"/>
          <p:cNvPicPr/>
          <p:nvPr/>
        </p:nvPicPr>
        <p:blipFill>
          <a:blip r:embed="rId3"/>
          <a:stretch>
            <a:fillRect/>
          </a:stretch>
        </p:blipFill>
        <p:spPr>
          <a:xfrm>
            <a:off x="1360354" y="3136276"/>
            <a:ext cx="3866684" cy="2440276"/>
          </a:xfrm>
          <a:prstGeom prst="rect">
            <a:avLst/>
          </a:prstGeom>
        </p:spPr>
      </p:pic>
      <p:pic>
        <p:nvPicPr>
          <p:cNvPr id="6" name="Imagen 5"/>
          <p:cNvPicPr/>
          <p:nvPr/>
        </p:nvPicPr>
        <p:blipFill>
          <a:blip r:embed="rId4"/>
          <a:stretch>
            <a:fillRect/>
          </a:stretch>
        </p:blipFill>
        <p:spPr>
          <a:xfrm>
            <a:off x="6077045" y="618519"/>
            <a:ext cx="4097265" cy="2184506"/>
          </a:xfrm>
          <a:prstGeom prst="rect">
            <a:avLst/>
          </a:prstGeom>
        </p:spPr>
      </p:pic>
      <p:pic>
        <p:nvPicPr>
          <p:cNvPr id="7" name="Imagen 6"/>
          <p:cNvPicPr/>
          <p:nvPr/>
        </p:nvPicPr>
        <p:blipFill>
          <a:blip r:embed="rId5"/>
          <a:stretch>
            <a:fillRect/>
          </a:stretch>
        </p:blipFill>
        <p:spPr>
          <a:xfrm>
            <a:off x="6077044" y="3136276"/>
            <a:ext cx="4097265" cy="2441714"/>
          </a:xfrm>
          <a:prstGeom prst="rect">
            <a:avLst/>
          </a:prstGeom>
        </p:spPr>
      </p:pic>
      <p:sp>
        <p:nvSpPr>
          <p:cNvPr id="8" name="CuadroTexto 7"/>
          <p:cNvSpPr txBox="1"/>
          <p:nvPr/>
        </p:nvSpPr>
        <p:spPr>
          <a:xfrm>
            <a:off x="10579294" y="6125963"/>
            <a:ext cx="1598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 smtClean="0"/>
              <a:t>Carga Puntual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4095093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14456" r="3699" b="26993"/>
          <a:stretch/>
        </p:blipFill>
        <p:spPr>
          <a:xfrm>
            <a:off x="2072993" y="808115"/>
            <a:ext cx="8467642" cy="5006801"/>
          </a:xfrm>
          <a:prstGeom prst="rect">
            <a:avLst/>
          </a:prstGeom>
          <a:effectLst>
            <a:outerShdw blurRad="50800" dist="762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44473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84094" y="378429"/>
            <a:ext cx="3971500" cy="2697406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1565" y="3387144"/>
            <a:ext cx="4124029" cy="2656938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3800" y="378429"/>
            <a:ext cx="4263394" cy="2583239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5"/>
          <a:srcRect l="4962" t="1756" r="2626" b="-1756"/>
          <a:stretch/>
        </p:blipFill>
        <p:spPr>
          <a:xfrm>
            <a:off x="5993444" y="3387145"/>
            <a:ext cx="4403807" cy="2524796"/>
          </a:xfrm>
          <a:prstGeom prst="rect">
            <a:avLst/>
          </a:prstGeom>
        </p:spPr>
      </p:pic>
      <p:sp>
        <p:nvSpPr>
          <p:cNvPr id="8" name="CuadroTexto 7"/>
          <p:cNvSpPr txBox="1"/>
          <p:nvPr/>
        </p:nvSpPr>
        <p:spPr>
          <a:xfrm>
            <a:off x="10294634" y="6125963"/>
            <a:ext cx="18973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 smtClean="0"/>
              <a:t>Carga Distribuida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693242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/>
          <p:nvPr/>
        </p:nvPicPr>
        <p:blipFill>
          <a:blip r:embed="rId2"/>
          <a:stretch>
            <a:fillRect/>
          </a:stretch>
        </p:blipFill>
        <p:spPr>
          <a:xfrm>
            <a:off x="1993484" y="817855"/>
            <a:ext cx="3928056" cy="2395471"/>
          </a:xfrm>
          <a:prstGeom prst="rect">
            <a:avLst/>
          </a:prstGeom>
        </p:spPr>
      </p:pic>
      <p:pic>
        <p:nvPicPr>
          <p:cNvPr id="3" name="Imagen 2"/>
          <p:cNvPicPr/>
          <p:nvPr/>
        </p:nvPicPr>
        <p:blipFill>
          <a:blip r:embed="rId3"/>
          <a:stretch>
            <a:fillRect/>
          </a:stretch>
        </p:blipFill>
        <p:spPr>
          <a:xfrm>
            <a:off x="1993484" y="3734873"/>
            <a:ext cx="3928056" cy="2292207"/>
          </a:xfrm>
          <a:prstGeom prst="rect">
            <a:avLst/>
          </a:prstGeom>
        </p:spPr>
      </p:pic>
      <p:pic>
        <p:nvPicPr>
          <p:cNvPr id="4" name="Imagen 3"/>
          <p:cNvPicPr/>
          <p:nvPr/>
        </p:nvPicPr>
        <p:blipFill>
          <a:blip r:embed="rId4"/>
          <a:stretch>
            <a:fillRect/>
          </a:stretch>
        </p:blipFill>
        <p:spPr>
          <a:xfrm>
            <a:off x="6568225" y="817855"/>
            <a:ext cx="3657600" cy="2395471"/>
          </a:xfrm>
          <a:prstGeom prst="rect">
            <a:avLst/>
          </a:prstGeom>
        </p:spPr>
      </p:pic>
      <p:pic>
        <p:nvPicPr>
          <p:cNvPr id="5" name="Imagen 4"/>
          <p:cNvPicPr/>
          <p:nvPr/>
        </p:nvPicPr>
        <p:blipFill>
          <a:blip r:embed="rId5"/>
          <a:stretch>
            <a:fillRect/>
          </a:stretch>
        </p:blipFill>
        <p:spPr>
          <a:xfrm>
            <a:off x="6568225" y="3633626"/>
            <a:ext cx="3773510" cy="2393454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10579294" y="6125963"/>
            <a:ext cx="1598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 smtClean="0"/>
              <a:t>Carga Puntual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969426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0192" y="400130"/>
            <a:ext cx="3908611" cy="2655972"/>
          </a:xfrm>
          <a:prstGeom prst="rect">
            <a:avLst/>
          </a:prstGeom>
        </p:spPr>
      </p:pic>
      <p:pic>
        <p:nvPicPr>
          <p:cNvPr id="3" name="Imagen 2"/>
          <p:cNvPicPr/>
          <p:nvPr/>
        </p:nvPicPr>
        <p:blipFill>
          <a:blip r:embed="rId3"/>
          <a:stretch>
            <a:fillRect/>
          </a:stretch>
        </p:blipFill>
        <p:spPr>
          <a:xfrm>
            <a:off x="1830192" y="3331878"/>
            <a:ext cx="3978180" cy="2528191"/>
          </a:xfrm>
          <a:prstGeom prst="rect">
            <a:avLst/>
          </a:prstGeom>
        </p:spPr>
      </p:pic>
      <p:pic>
        <p:nvPicPr>
          <p:cNvPr id="4" name="Imagen 3"/>
          <p:cNvPicPr/>
          <p:nvPr/>
        </p:nvPicPr>
        <p:blipFill>
          <a:blip r:embed="rId4"/>
          <a:stretch>
            <a:fillRect/>
          </a:stretch>
        </p:blipFill>
        <p:spPr>
          <a:xfrm>
            <a:off x="6465194" y="400130"/>
            <a:ext cx="3715553" cy="2655972"/>
          </a:xfrm>
          <a:prstGeom prst="rect">
            <a:avLst/>
          </a:prstGeom>
        </p:spPr>
      </p:pic>
      <p:pic>
        <p:nvPicPr>
          <p:cNvPr id="5" name="Imagen 4"/>
          <p:cNvPicPr/>
          <p:nvPr/>
        </p:nvPicPr>
        <p:blipFill>
          <a:blip r:embed="rId5"/>
          <a:stretch>
            <a:fillRect/>
          </a:stretch>
        </p:blipFill>
        <p:spPr>
          <a:xfrm>
            <a:off x="6465194" y="3331878"/>
            <a:ext cx="3758235" cy="2528191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10294634" y="6125963"/>
            <a:ext cx="18973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 smtClean="0"/>
              <a:t>Carga Distribuida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244060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6191" t="12623" r="20120" b="17799"/>
          <a:stretch/>
        </p:blipFill>
        <p:spPr>
          <a:xfrm>
            <a:off x="2196417" y="1012948"/>
            <a:ext cx="7807131" cy="4930652"/>
          </a:xfrm>
          <a:prstGeom prst="rect">
            <a:avLst/>
          </a:prstGeom>
          <a:effectLst>
            <a:outerShdw blurRad="50800" dist="76200" dir="10800000" algn="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78350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/>
          <p:nvPr/>
        </p:nvPicPr>
        <p:blipFill>
          <a:blip r:embed="rId2"/>
          <a:stretch>
            <a:fillRect/>
          </a:stretch>
        </p:blipFill>
        <p:spPr>
          <a:xfrm>
            <a:off x="1903657" y="574473"/>
            <a:ext cx="3930473" cy="2671002"/>
          </a:xfrm>
          <a:prstGeom prst="rect">
            <a:avLst/>
          </a:prstGeom>
        </p:spPr>
      </p:pic>
      <p:pic>
        <p:nvPicPr>
          <p:cNvPr id="3" name="Imagen 2"/>
          <p:cNvPicPr/>
          <p:nvPr/>
        </p:nvPicPr>
        <p:blipFill>
          <a:blip r:embed="rId3"/>
          <a:stretch>
            <a:fillRect/>
          </a:stretch>
        </p:blipFill>
        <p:spPr>
          <a:xfrm>
            <a:off x="1903657" y="3764779"/>
            <a:ext cx="3814564" cy="2543577"/>
          </a:xfrm>
          <a:prstGeom prst="rect">
            <a:avLst/>
          </a:prstGeom>
        </p:spPr>
      </p:pic>
      <p:pic>
        <p:nvPicPr>
          <p:cNvPr id="4" name="Imagen 3"/>
          <p:cNvPicPr/>
          <p:nvPr/>
        </p:nvPicPr>
        <p:blipFill>
          <a:blip r:embed="rId4"/>
          <a:stretch>
            <a:fillRect/>
          </a:stretch>
        </p:blipFill>
        <p:spPr>
          <a:xfrm>
            <a:off x="6284890" y="574474"/>
            <a:ext cx="3747751" cy="2671002"/>
          </a:xfrm>
          <a:prstGeom prst="rect">
            <a:avLst/>
          </a:prstGeom>
        </p:spPr>
      </p:pic>
      <p:pic>
        <p:nvPicPr>
          <p:cNvPr id="5" name="Imagen 4"/>
          <p:cNvPicPr/>
          <p:nvPr/>
        </p:nvPicPr>
        <p:blipFill>
          <a:blip r:embed="rId5"/>
          <a:stretch>
            <a:fillRect/>
          </a:stretch>
        </p:blipFill>
        <p:spPr>
          <a:xfrm>
            <a:off x="6284890" y="3764779"/>
            <a:ext cx="3747751" cy="2489769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10579294" y="6125963"/>
            <a:ext cx="1598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 smtClean="0"/>
              <a:t>Carga Puntual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471565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/>
          <p:nvPr/>
        </p:nvPicPr>
        <p:blipFill>
          <a:blip r:embed="rId2"/>
          <a:stretch>
            <a:fillRect/>
          </a:stretch>
        </p:blipFill>
        <p:spPr>
          <a:xfrm>
            <a:off x="1466979" y="610087"/>
            <a:ext cx="3980784" cy="2403970"/>
          </a:xfrm>
          <a:prstGeom prst="rect">
            <a:avLst/>
          </a:prstGeom>
        </p:spPr>
      </p:pic>
      <p:pic>
        <p:nvPicPr>
          <p:cNvPr id="3" name="Imagen 2"/>
          <p:cNvPicPr/>
          <p:nvPr/>
        </p:nvPicPr>
        <p:blipFill>
          <a:blip r:embed="rId3"/>
          <a:stretch>
            <a:fillRect/>
          </a:stretch>
        </p:blipFill>
        <p:spPr>
          <a:xfrm>
            <a:off x="1635173" y="3412901"/>
            <a:ext cx="3812589" cy="2369714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4160" y="610086"/>
            <a:ext cx="4166830" cy="2519479"/>
          </a:xfrm>
          <a:prstGeom prst="rect">
            <a:avLst/>
          </a:prstGeom>
        </p:spPr>
      </p:pic>
      <p:pic>
        <p:nvPicPr>
          <p:cNvPr id="5" name="Imagen 4"/>
          <p:cNvPicPr/>
          <p:nvPr/>
        </p:nvPicPr>
        <p:blipFill>
          <a:blip r:embed="rId5"/>
          <a:stretch>
            <a:fillRect/>
          </a:stretch>
        </p:blipFill>
        <p:spPr>
          <a:xfrm>
            <a:off x="6284890" y="3412901"/>
            <a:ext cx="4091048" cy="2399004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10294634" y="6125963"/>
            <a:ext cx="18973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 smtClean="0"/>
              <a:t>Carga Distribuida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063786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8055" t="8580" r="9006" b="11537"/>
          <a:stretch/>
        </p:blipFill>
        <p:spPr>
          <a:xfrm>
            <a:off x="1939213" y="926486"/>
            <a:ext cx="7936307" cy="5016290"/>
          </a:xfrm>
          <a:prstGeom prst="rect">
            <a:avLst/>
          </a:prstGeom>
          <a:effectLst>
            <a:outerShdw blurRad="50800" dist="762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18094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171093"/>
          </a:xfrm>
        </p:spPr>
        <p:txBody>
          <a:bodyPr/>
          <a:lstStyle/>
          <a:p>
            <a:pPr algn="ctr"/>
            <a:r>
              <a:rPr lang="es-CO" dirty="0" smtClean="0"/>
              <a:t>Introducción al agujero neutro</a:t>
            </a:r>
            <a:endParaRPr lang="es-CO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4412" y="1574752"/>
            <a:ext cx="3810000" cy="496252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4412" y="1574753"/>
            <a:ext cx="4047007" cy="496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682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l="11370" t="6148" r="17254" b="22383"/>
          <a:stretch/>
        </p:blipFill>
        <p:spPr>
          <a:xfrm>
            <a:off x="1972491" y="690549"/>
            <a:ext cx="7934400" cy="5213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81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En </a:t>
            </a:r>
            <a:r>
              <a:rPr lang="es-ES" dirty="0" smtClean="0"/>
              <a:t>conclusión...</a:t>
            </a:r>
            <a:endParaRPr lang="es-ES_tradn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 smtClean="0"/>
              <a:t>La forma más adecuada desde el punto de vista </a:t>
            </a:r>
            <a:r>
              <a:rPr lang="es-ES" dirty="0" err="1" smtClean="0"/>
              <a:t>tenso-deformacional</a:t>
            </a:r>
            <a:r>
              <a:rPr lang="es-ES" dirty="0" smtClean="0"/>
              <a:t> es </a:t>
            </a:r>
            <a:r>
              <a:rPr lang="es-ES" dirty="0" smtClean="0">
                <a:solidFill>
                  <a:srgbClr val="FFFF00"/>
                </a:solidFill>
              </a:rPr>
              <a:t>la circunferencia. </a:t>
            </a:r>
            <a:endParaRPr lang="es-ES" dirty="0"/>
          </a:p>
          <a:p>
            <a:pPr marL="0" indent="0">
              <a:buNone/>
            </a:pPr>
            <a:r>
              <a:rPr lang="es-ES" dirty="0" smtClean="0"/>
              <a:t>Esto lo dedujimos por varias razones, entre ellas:</a:t>
            </a:r>
          </a:p>
        </p:txBody>
      </p:sp>
    </p:spTree>
    <p:extLst>
      <p:ext uri="{BB962C8B-B14F-4D97-AF65-F5344CB8AC3E}">
        <p14:creationId xmlns:p14="http://schemas.microsoft.com/office/powerpoint/2010/main" val="664757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1522189" y="682493"/>
            <a:ext cx="92056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dirty="0" smtClean="0"/>
              <a:t>El túnel con estas características trabaja totalmente a </a:t>
            </a:r>
            <a:r>
              <a:rPr lang="es-ES" sz="2400" dirty="0" smtClean="0">
                <a:solidFill>
                  <a:srgbClr val="FFFF00"/>
                </a:solidFill>
              </a:rPr>
              <a:t>compresión</a:t>
            </a:r>
            <a:r>
              <a:rPr lang="es-ES" sz="2400" dirty="0" smtClean="0"/>
              <a:t>, esto debido a que las tensiones verticales y horizontales </a:t>
            </a:r>
            <a:r>
              <a:rPr lang="es-ES" sz="2400" dirty="0" smtClean="0">
                <a:solidFill>
                  <a:srgbClr val="FFFF00"/>
                </a:solidFill>
              </a:rPr>
              <a:t>son iguales</a:t>
            </a:r>
            <a:endParaRPr lang="es-ES_tradnl" sz="2400" dirty="0">
              <a:solidFill>
                <a:srgbClr val="FFFF00"/>
              </a:solidFill>
            </a:endParaRPr>
          </a:p>
        </p:txBody>
      </p:sp>
      <p:pic>
        <p:nvPicPr>
          <p:cNvPr id="4" name="Imagen 3"/>
          <p:cNvPicPr/>
          <p:nvPr/>
        </p:nvPicPr>
        <p:blipFill>
          <a:blip r:embed="rId2"/>
          <a:stretch>
            <a:fillRect/>
          </a:stretch>
        </p:blipFill>
        <p:spPr>
          <a:xfrm>
            <a:off x="1333727" y="2441522"/>
            <a:ext cx="4657897" cy="2806401"/>
          </a:xfrm>
          <a:prstGeom prst="rect">
            <a:avLst/>
          </a:prstGeom>
        </p:spPr>
      </p:pic>
      <p:pic>
        <p:nvPicPr>
          <p:cNvPr id="5" name="Imagen 4"/>
          <p:cNvPicPr/>
          <p:nvPr/>
        </p:nvPicPr>
        <p:blipFill>
          <a:blip r:embed="rId3"/>
          <a:stretch>
            <a:fillRect/>
          </a:stretch>
        </p:blipFill>
        <p:spPr>
          <a:xfrm>
            <a:off x="5991624" y="2441522"/>
            <a:ext cx="4537570" cy="2806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699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2392010" y="334565"/>
            <a:ext cx="73283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dirty="0" smtClean="0"/>
              <a:t>Una geometría circular favorece estructuralmente </a:t>
            </a:r>
            <a:r>
              <a:rPr lang="es-ES" sz="2400" smtClean="0"/>
              <a:t>al túnel debido a que no genera grandes momentos</a:t>
            </a:r>
            <a:endParaRPr lang="es-ES_tradnl" sz="2400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l="17539" t="31286" r="9928" b="9314"/>
          <a:stretch/>
        </p:blipFill>
        <p:spPr>
          <a:xfrm>
            <a:off x="2456701" y="1304733"/>
            <a:ext cx="7198940" cy="4421595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2877660" y="5865499"/>
            <a:ext cx="63570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i="1" dirty="0" smtClean="0"/>
              <a:t>Gráfica de momentos flectores para el caso de túneles de </a:t>
            </a:r>
            <a:r>
              <a:rPr lang="es-ES" i="1" dirty="0" err="1" smtClean="0"/>
              <a:t>Trasvasur</a:t>
            </a:r>
            <a:r>
              <a:rPr lang="es-ES" i="1" dirty="0" smtClean="0"/>
              <a:t> (Gran Canaria)</a:t>
            </a:r>
            <a:endParaRPr lang="es-ES_tradnl" i="1" dirty="0"/>
          </a:p>
        </p:txBody>
      </p:sp>
    </p:spTree>
    <p:extLst>
      <p:ext uri="{BB962C8B-B14F-4D97-AF65-F5344CB8AC3E}">
        <p14:creationId xmlns:p14="http://schemas.microsoft.com/office/powerpoint/2010/main" val="1063355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1246745" y="159467"/>
            <a:ext cx="95825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dirty="0" smtClean="0"/>
              <a:t>Estas son quizá las razones por la que en la actualidad se tienden a usar túneles de estas características. No son túneles completamente circulares, pero sus lados son curvados</a:t>
            </a:r>
            <a:endParaRPr lang="es-ES_tradnl" sz="2400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l="14883" t="17545" r="6797" b="3818"/>
          <a:stretch/>
        </p:blipFill>
        <p:spPr>
          <a:xfrm>
            <a:off x="725477" y="1649736"/>
            <a:ext cx="6275964" cy="4726031"/>
          </a:xfrm>
          <a:prstGeom prst="rect">
            <a:avLst/>
          </a:prstGeom>
          <a:effectLst>
            <a:outerShdw blurRad="50800" dist="76200" dir="13500000" algn="br" rotWithShape="0">
              <a:prstClr val="black">
                <a:alpha val="40000"/>
              </a:prstClr>
            </a:outerShdw>
          </a:effectLst>
        </p:spPr>
      </p:pic>
      <p:sp>
        <p:nvSpPr>
          <p:cNvPr id="7" name="CuadroTexto 6"/>
          <p:cNvSpPr txBox="1"/>
          <p:nvPr/>
        </p:nvSpPr>
        <p:spPr>
          <a:xfrm>
            <a:off x="7001441" y="3869836"/>
            <a:ext cx="469920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A pesar de ser curvados, estos lados siguen presentando momentos flectores mayores por no ser lados de radio único</a:t>
            </a:r>
            <a:r>
              <a:rPr lang="es-ES" sz="2400" smtClean="0"/>
              <a:t>. </a:t>
            </a:r>
            <a:endParaRPr lang="es-ES_tradnl" sz="2400" dirty="0"/>
          </a:p>
        </p:txBody>
      </p:sp>
      <p:sp>
        <p:nvSpPr>
          <p:cNvPr id="8" name="CuadroTexto 7"/>
          <p:cNvSpPr txBox="1"/>
          <p:nvPr/>
        </p:nvSpPr>
        <p:spPr>
          <a:xfrm>
            <a:off x="7001441" y="5729436"/>
            <a:ext cx="44295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i="1" dirty="0" smtClean="0"/>
              <a:t>En la imagen, la </a:t>
            </a:r>
            <a:r>
              <a:rPr lang="es-ES" i="1" dirty="0" err="1" smtClean="0"/>
              <a:t>contraboveda</a:t>
            </a:r>
            <a:r>
              <a:rPr lang="es-ES" i="1" dirty="0" smtClean="0"/>
              <a:t> presentaría flexión por ser de distintos radios (espiral)</a:t>
            </a:r>
            <a:endParaRPr lang="es-ES_tradnl" i="1" dirty="0"/>
          </a:p>
        </p:txBody>
      </p:sp>
    </p:spTree>
    <p:extLst>
      <p:ext uri="{BB962C8B-B14F-4D97-AF65-F5344CB8AC3E}">
        <p14:creationId xmlns:p14="http://schemas.microsoft.com/office/powerpoint/2010/main" val="720707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079653"/>
          </a:xfrm>
        </p:spPr>
        <p:txBody>
          <a:bodyPr>
            <a:normAutofit/>
          </a:bodyPr>
          <a:lstStyle/>
          <a:p>
            <a:pPr algn="ctr"/>
            <a:r>
              <a:rPr lang="es-CO" sz="3200" dirty="0" smtClean="0"/>
              <a:t>Método de los elementos finitos (MEF)</a:t>
            </a:r>
            <a:endParaRPr lang="es-CO" sz="3200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6761" y="1929606"/>
            <a:ext cx="8115300" cy="418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07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54476" y="318072"/>
            <a:ext cx="9905998" cy="753082"/>
          </a:xfrm>
        </p:spPr>
        <p:txBody>
          <a:bodyPr>
            <a:normAutofit/>
          </a:bodyPr>
          <a:lstStyle/>
          <a:p>
            <a:pPr algn="ctr"/>
            <a:r>
              <a:rPr lang="es-ES" sz="3200" dirty="0" smtClean="0"/>
              <a:t>Creación de la malla en </a:t>
            </a:r>
            <a:r>
              <a:rPr lang="es-ES" sz="3200" dirty="0" err="1" smtClean="0"/>
              <a:t>gmesh</a:t>
            </a:r>
            <a:endParaRPr lang="es-ES_tradnl" sz="3200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476" y="1071154"/>
            <a:ext cx="4626565" cy="2409345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3909" y="1070768"/>
            <a:ext cx="4626565" cy="2410117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5696" y="3874769"/>
            <a:ext cx="4623557" cy="2395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443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263685" y="1128553"/>
            <a:ext cx="3515934" cy="4405514"/>
          </a:xfrm>
          <a:prstGeom prst="rect">
            <a:avLst/>
          </a:prstGeo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5947" y="1128554"/>
            <a:ext cx="3397873" cy="443044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6" name="Flecha derecha 5"/>
          <p:cNvSpPr/>
          <p:nvPr/>
        </p:nvSpPr>
        <p:spPr>
          <a:xfrm>
            <a:off x="5132231" y="2854791"/>
            <a:ext cx="1803042" cy="1073265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" name="CuadroTexto 6"/>
          <p:cNvSpPr txBox="1"/>
          <p:nvPr/>
        </p:nvSpPr>
        <p:spPr>
          <a:xfrm>
            <a:off x="1496099" y="540913"/>
            <a:ext cx="3217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400" dirty="0"/>
              <a:t>n</a:t>
            </a:r>
            <a:r>
              <a:rPr lang="es-CO" sz="2400" dirty="0" smtClean="0"/>
              <a:t>odes.txt (sin restringir)</a:t>
            </a:r>
            <a:endParaRPr lang="es-CO" sz="2400" dirty="0"/>
          </a:p>
        </p:txBody>
      </p:sp>
      <p:sp>
        <p:nvSpPr>
          <p:cNvPr id="8" name="CuadroTexto 7"/>
          <p:cNvSpPr txBox="1"/>
          <p:nvPr/>
        </p:nvSpPr>
        <p:spPr>
          <a:xfrm>
            <a:off x="7598535" y="540913"/>
            <a:ext cx="328411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400" dirty="0" smtClean="0"/>
              <a:t>nodes.txt (restringido)</a:t>
            </a:r>
          </a:p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184239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50432" y="1140497"/>
            <a:ext cx="3581001" cy="211411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/>
          <a:srcRect r="26626"/>
          <a:stretch/>
        </p:blipFill>
        <p:spPr>
          <a:xfrm>
            <a:off x="7353834" y="1673088"/>
            <a:ext cx="2730320" cy="3998376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 flipH="1">
            <a:off x="3052293" y="548245"/>
            <a:ext cx="12621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400" dirty="0" smtClean="0"/>
              <a:t>mater.txt </a:t>
            </a:r>
            <a:endParaRPr lang="es-CO" sz="2400" dirty="0"/>
          </a:p>
        </p:txBody>
      </p:sp>
      <p:sp>
        <p:nvSpPr>
          <p:cNvPr id="7" name="CuadroTexto 6"/>
          <p:cNvSpPr txBox="1"/>
          <p:nvPr/>
        </p:nvSpPr>
        <p:spPr>
          <a:xfrm>
            <a:off x="8075051" y="1198357"/>
            <a:ext cx="12878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400" dirty="0"/>
              <a:t>l</a:t>
            </a:r>
            <a:r>
              <a:rPr lang="es-CO" sz="2400" dirty="0" smtClean="0"/>
              <a:t>oads.txt </a:t>
            </a:r>
            <a:endParaRPr lang="es-CO" sz="2400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0646" y="4033696"/>
            <a:ext cx="4600575" cy="2552700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>
            <a:off x="2676204" y="3441444"/>
            <a:ext cx="22718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400" dirty="0"/>
              <a:t>e</a:t>
            </a:r>
            <a:r>
              <a:rPr lang="es-CO" sz="2400" dirty="0" smtClean="0"/>
              <a:t>les.txt</a:t>
            </a:r>
            <a:endParaRPr lang="es-CO" sz="2400" dirty="0"/>
          </a:p>
        </p:txBody>
      </p:sp>
    </p:spTree>
    <p:extLst>
      <p:ext uri="{BB962C8B-B14F-4D97-AF65-F5344CB8AC3E}">
        <p14:creationId xmlns:p14="http://schemas.microsoft.com/office/powerpoint/2010/main" val="1463313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849674"/>
          </a:xfrm>
        </p:spPr>
        <p:txBody>
          <a:bodyPr/>
          <a:lstStyle/>
          <a:p>
            <a:pPr algn="ctr"/>
            <a:r>
              <a:rPr lang="es-CO" dirty="0" smtClean="0"/>
              <a:t>Resultados</a:t>
            </a:r>
            <a:endParaRPr lang="es-CO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24748" y="1584102"/>
            <a:ext cx="3752089" cy="2407591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3602" y="1584102"/>
            <a:ext cx="3968197" cy="2459959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4747" y="4107603"/>
            <a:ext cx="3752089" cy="236657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3602" y="4159971"/>
            <a:ext cx="3968197" cy="2314202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10579294" y="6139026"/>
            <a:ext cx="1598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 smtClean="0"/>
              <a:t>Carga Puntual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557231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1411" y="3505988"/>
            <a:ext cx="4021519" cy="2555325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410" y="791471"/>
            <a:ext cx="4021519" cy="2611233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8439" y="791471"/>
            <a:ext cx="4247317" cy="2611233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8439" y="3505988"/>
            <a:ext cx="4247317" cy="2555325"/>
          </a:xfrm>
          <a:prstGeom prst="rect">
            <a:avLst/>
          </a:prstGeom>
        </p:spPr>
      </p:pic>
      <p:sp>
        <p:nvSpPr>
          <p:cNvPr id="8" name="CuadroTexto 7"/>
          <p:cNvSpPr txBox="1"/>
          <p:nvPr/>
        </p:nvSpPr>
        <p:spPr>
          <a:xfrm>
            <a:off x="10294634" y="6125963"/>
            <a:ext cx="18973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 smtClean="0"/>
              <a:t>Carga </a:t>
            </a:r>
            <a:r>
              <a:rPr lang="es-ES" dirty="0" smtClean="0"/>
              <a:t>Puntual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168633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68177" y="566670"/>
            <a:ext cx="3886403" cy="2534611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5313" y="3544589"/>
            <a:ext cx="3799267" cy="2446252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9560" y="566670"/>
            <a:ext cx="3612955" cy="2506741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9560" y="3544589"/>
            <a:ext cx="3779749" cy="2423427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>
            <a:off x="10294634" y="6125963"/>
            <a:ext cx="18973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 smtClean="0"/>
              <a:t>Carga Distribuida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915389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o">
  <a:themeElements>
    <a:clrScheme name="Rojo">
      <a:dk1>
        <a:sysClr val="windowText" lastClr="000000"/>
      </a:dk1>
      <a:lt1>
        <a:sysClr val="window" lastClr="FFFFFF"/>
      </a:lt1>
      <a:dk2>
        <a:srgbClr val="323232"/>
      </a:dk2>
      <a:lt2>
        <a:srgbClr val="E5C243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Circuito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o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TM04033919[[fn=Circuito]]</Template>
  <TotalTime>366</TotalTime>
  <Words>92</Words>
  <Application>Microsoft Macintosh PowerPoint</Application>
  <PresentationFormat>Panorámica</PresentationFormat>
  <Paragraphs>27</Paragraphs>
  <Slides>24</Slides>
  <Notes>2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24</vt:i4>
      </vt:variant>
    </vt:vector>
  </HeadingPairs>
  <TitlesOfParts>
    <vt:vector size="29" baseType="lpstr">
      <vt:lpstr>Tw Cen MT</vt:lpstr>
      <vt:lpstr>Arial</vt:lpstr>
      <vt:lpstr>Trebuchet MS</vt:lpstr>
      <vt:lpstr>Calibri</vt:lpstr>
      <vt:lpstr>Circuito</vt:lpstr>
      <vt:lpstr>Análisis comparativo de los esfuerzos y desplazamientos sobre una masa de suelo</vt:lpstr>
      <vt:lpstr>Introducción al agujero neutro</vt:lpstr>
      <vt:lpstr>Método de los elementos finitos (MEF)</vt:lpstr>
      <vt:lpstr>Creación de la malla en gmesh</vt:lpstr>
      <vt:lpstr>Presentación de PowerPoint</vt:lpstr>
      <vt:lpstr>Presentación de PowerPoint</vt:lpstr>
      <vt:lpstr>Resultados</vt:lpstr>
      <vt:lpstr>Presentación de PowerPoint</vt:lpstr>
      <vt:lpstr>Presentación de PowerPoint</vt:lpstr>
      <vt:lpstr>Presentación de PowerPoint</vt:lpstr>
      <vt:lpstr>-v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En conclusión...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Análisis comparativo de los esfuerzos y desplazamientos sobre una masa de suelo</dc:title>
  <dc:creator>andres felipe perez cuellar</dc:creator>
  <cp:lastModifiedBy/>
  <cp:revision>56</cp:revision>
  <dcterms:created xsi:type="dcterms:W3CDTF">2016-06-03T15:52:58Z</dcterms:created>
  <dcterms:modified xsi:type="dcterms:W3CDTF">2016-06-08T13:00:19Z</dcterms:modified>
</cp:coreProperties>
</file>